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2" r:id="rId1"/>
  </p:sldMasterIdLst>
  <p:notesMasterIdLst>
    <p:notesMasterId r:id="rId21"/>
  </p:notesMasterIdLst>
  <p:sldIdLst>
    <p:sldId id="274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2" r:id="rId19"/>
    <p:sldId id="29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ishhnu reddy" initials="vr" lastIdx="1" clrIdx="0">
    <p:extLst>
      <p:ext uri="{19B8F6BF-5375-455C-9EA6-DF929625EA0E}">
        <p15:presenceInfo xmlns:p15="http://schemas.microsoft.com/office/powerpoint/2012/main" userId="79558c7af39c97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84108-1BD6-420C-A53E-405317B5EE87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42229C-F4FB-4C54-BCF1-9764BF8BAC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527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FA3F8-FE14-2444-2622-14E1922A8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8379A6-229E-F31E-9F4D-7C6C95C60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9A4FEC-4386-F8CE-2F7F-B2C5A78EF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4CA3D-5A71-6095-B54A-665D794A19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68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748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48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976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202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4427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01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531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163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56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252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03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9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34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57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098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546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68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30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496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9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  <p:sldLayoutId id="2147483850" r:id="rId18"/>
    <p:sldLayoutId id="2147483851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48933" y="4994865"/>
            <a:ext cx="6223794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00"/>
              </a:lnSpc>
            </a:pPr>
            <a:r>
              <a:rPr lang="en-US" sz="154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By: Viishhnu Vardhun Reddy</a:t>
            </a:r>
            <a:endParaRPr lang="en-US" sz="1542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DE5522-E97F-A28E-CDAA-A364C4516E0B}"/>
              </a:ext>
            </a:extLst>
          </p:cNvPr>
          <p:cNvSpPr txBox="1"/>
          <p:nvPr/>
        </p:nvSpPr>
        <p:spPr>
          <a:xfrm>
            <a:off x="575036" y="395925"/>
            <a:ext cx="657990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>
                <a:solidFill>
                  <a:schemeClr val="bg1"/>
                </a:solidFill>
              </a:rPr>
              <a:t>Customers, Orders and Transactions – A SQL Based</a:t>
            </a:r>
          </a:p>
          <a:p>
            <a:r>
              <a:rPr lang="en-IN" sz="5000" dirty="0">
                <a:solidFill>
                  <a:schemeClr val="bg1"/>
                </a:solidFill>
              </a:rPr>
              <a:t>Data Analysis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3" y="3135610"/>
            <a:ext cx="4693742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endParaRPr lang="en-US" sz="366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20097-1440-0E7F-8521-FEC549E4D174}"/>
              </a:ext>
            </a:extLst>
          </p:cNvPr>
          <p:cNvSpPr txBox="1"/>
          <p:nvPr/>
        </p:nvSpPr>
        <p:spPr>
          <a:xfrm>
            <a:off x="5157530" y="5984334"/>
            <a:ext cx="651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Here null represents they made transaction but it is failed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108D8-BC32-2810-1FC4-8855EFB41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732" y="361522"/>
            <a:ext cx="10698068" cy="306747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245A76-3942-60BF-5769-C89040A6E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153" y="4075966"/>
            <a:ext cx="2878346" cy="1466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ADB3DF-1BED-D8B9-457F-7FA326665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627" y="3860713"/>
            <a:ext cx="3129699" cy="2172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678A14-2260-D050-E473-CB2C747CC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276" y="6353666"/>
            <a:ext cx="1473723" cy="489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3" y="3135610"/>
            <a:ext cx="4693742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endParaRPr lang="en-US" sz="3667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B7012B-4489-8547-0136-843B2BEFE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897" y="6179051"/>
            <a:ext cx="8359981" cy="353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REGEXP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is used to search for patterns in strings—more powerful than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LIKE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 </a:t>
            </a:r>
            <a:endParaRPr kumimoji="0" lang="en-US" altLang="en-US" sz="17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631B5E-DC8F-88C1-5D2F-4E1A98EBF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99" y="494689"/>
            <a:ext cx="11120775" cy="359142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E392BB-4A18-3EB7-96A0-F9DFED38E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897" y="4981976"/>
            <a:ext cx="2401645" cy="88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08AE2-9EC4-309E-0738-B9A7C49AD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871" y="4981976"/>
            <a:ext cx="3578232" cy="88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304131-4474-415F-D498-DCF0D8892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8376" y="6064723"/>
            <a:ext cx="2962688" cy="724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3" y="3135610"/>
            <a:ext cx="4693742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endParaRPr lang="en-US" sz="36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2137BE-4071-6126-D1D0-44DA54461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099" y="545365"/>
            <a:ext cx="7459116" cy="252777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B1360E-8D9F-52D4-0401-002EBDDF6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573" y="3784862"/>
            <a:ext cx="2571357" cy="1572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04DACF-101B-3A6F-02A9-4596680E0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8376" y="6064723"/>
            <a:ext cx="2962688" cy="724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3" y="3135610"/>
            <a:ext cx="4693742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endParaRPr lang="en-US" sz="36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B78060-2FCB-EF4B-5BE6-2C8215DDA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54" y="574115"/>
            <a:ext cx="10726647" cy="333421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BB3A69-9C17-CAFD-F8E8-88FF8988E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539" y="4491543"/>
            <a:ext cx="3459638" cy="1041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148FB5-729A-C728-BD0A-8EF91175C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8376" y="6064723"/>
            <a:ext cx="2962688" cy="724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3" y="3135610"/>
            <a:ext cx="4693742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endParaRPr lang="en-US" sz="36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46DD49-8B89-79EA-F8E6-5B37FF6AA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84" y="333893"/>
            <a:ext cx="11161336" cy="265440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E11E4E-864E-D0E4-B7A8-D9E81CBC8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273" y="3429000"/>
            <a:ext cx="4276456" cy="2766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A07D1E-D03B-01FE-F3CE-629DD903E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8376" y="6064723"/>
            <a:ext cx="2962688" cy="724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3" y="3135610"/>
            <a:ext cx="4693742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endParaRPr lang="en-US" sz="36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A7102-AD48-853E-A05A-64B8E2B7D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894" y="1025932"/>
            <a:ext cx="9183382" cy="16575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9EDD72-8799-1CF7-0F7C-D917381BC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281" y="3429000"/>
            <a:ext cx="3902697" cy="122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E93667-2C2A-66B8-E2B6-B7D462A88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8376" y="6064723"/>
            <a:ext cx="2962688" cy="724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3" y="3135610"/>
            <a:ext cx="4693742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endParaRPr lang="en-US" sz="36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C910CB-6843-2F55-A605-6B9B4509D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09" y="311086"/>
            <a:ext cx="10444900" cy="375186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2BD08-4E61-3EF5-8A8F-89C63A3EC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543" y="4421161"/>
            <a:ext cx="3543497" cy="2257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7BFBAF-8486-AD78-C011-F6B151DAF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8376" y="6064723"/>
            <a:ext cx="2962688" cy="724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3" y="3135610"/>
            <a:ext cx="4693742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endParaRPr lang="en-US" sz="36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04C86-F3D9-40C6-C7FC-620E62EAA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61" y="1315039"/>
            <a:ext cx="10469436" cy="21529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748CF2-1A87-1F7D-9CEC-E0F97CC0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015" y="3917189"/>
            <a:ext cx="4581427" cy="1625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D04FB4-7DA5-8A5F-0D63-F784C2392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9312" y="6064723"/>
            <a:ext cx="2962688" cy="724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9F25-6A17-2AA6-A921-176ED36EB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663DAC9-7869-B738-5B4B-62CFD0C44F6D}"/>
              </a:ext>
            </a:extLst>
          </p:cNvPr>
          <p:cNvSpPr/>
          <p:nvPr/>
        </p:nvSpPr>
        <p:spPr>
          <a:xfrm>
            <a:off x="698103" y="3135610"/>
            <a:ext cx="4693742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endParaRPr lang="en-US" sz="3667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40D0FB-A42F-3512-DC31-C7BF5C3D7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376" y="6064723"/>
            <a:ext cx="2962688" cy="724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629A6E-3DCC-3576-6E10-2BBECF349611}"/>
              </a:ext>
            </a:extLst>
          </p:cNvPr>
          <p:cNvSpPr txBox="1"/>
          <p:nvPr/>
        </p:nvSpPr>
        <p:spPr>
          <a:xfrm>
            <a:off x="838822" y="380288"/>
            <a:ext cx="324078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07128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B44998-54E5-E340-9B3C-1D5D607F7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00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66D133-08F9-4530-7C92-9DBC179062E1}"/>
              </a:ext>
            </a:extLst>
          </p:cNvPr>
          <p:cNvSpPr txBox="1"/>
          <p:nvPr/>
        </p:nvSpPr>
        <p:spPr>
          <a:xfrm>
            <a:off x="622005" y="135191"/>
            <a:ext cx="324078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7" name="Shape 10">
            <a:extLst>
              <a:ext uri="{FF2B5EF4-FFF2-40B4-BE49-F238E27FC236}">
                <a16:creationId xmlns:a16="http://schemas.microsoft.com/office/drawing/2014/main" id="{F3410E71-A1EE-9590-0696-393EE1858577}"/>
              </a:ext>
            </a:extLst>
          </p:cNvPr>
          <p:cNvSpPr/>
          <p:nvPr/>
        </p:nvSpPr>
        <p:spPr>
          <a:xfrm>
            <a:off x="7926688" y="4033070"/>
            <a:ext cx="3465711" cy="2458542"/>
          </a:xfrm>
          <a:prstGeom prst="roundRect">
            <a:avLst>
              <a:gd name="adj" fmla="val 4959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38" name="Shape 11">
            <a:extLst>
              <a:ext uri="{FF2B5EF4-FFF2-40B4-BE49-F238E27FC236}">
                <a16:creationId xmlns:a16="http://schemas.microsoft.com/office/drawing/2014/main" id="{7F4A45C5-B24C-2751-8E40-BF7575E45FF6}"/>
              </a:ext>
            </a:extLst>
          </p:cNvPr>
          <p:cNvSpPr/>
          <p:nvPr/>
        </p:nvSpPr>
        <p:spPr>
          <a:xfrm>
            <a:off x="7901288" y="4033070"/>
            <a:ext cx="101600" cy="2458542"/>
          </a:xfrm>
          <a:prstGeom prst="roundRect">
            <a:avLst>
              <a:gd name="adj" fmla="val 294514"/>
            </a:avLst>
          </a:prstGeom>
          <a:solidFill>
            <a:srgbClr val="DD785E"/>
          </a:solidFill>
          <a:ln/>
        </p:spPr>
      </p:sp>
      <p:sp>
        <p:nvSpPr>
          <p:cNvPr id="39" name="Text 13">
            <a:extLst>
              <a:ext uri="{FF2B5EF4-FFF2-40B4-BE49-F238E27FC236}">
                <a16:creationId xmlns:a16="http://schemas.microsoft.com/office/drawing/2014/main" id="{C83D30D4-9DCD-ED26-CA65-44B8AC02102E}"/>
              </a:ext>
            </a:extLst>
          </p:cNvPr>
          <p:cNvSpPr/>
          <p:nvPr/>
        </p:nvSpPr>
        <p:spPr>
          <a:xfrm>
            <a:off x="8198984" y="4522889"/>
            <a:ext cx="2939852" cy="159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600" dirty="0">
                <a:solidFill>
                  <a:schemeClr val="bg1"/>
                </a:solidFill>
              </a:rPr>
              <a:t>Apply SQL concepts like joins, subqueries, and aggregations to solve real-world business questions and practice data-driven decision-making.</a:t>
            </a:r>
          </a:p>
          <a:p>
            <a:pPr>
              <a:lnSpc>
                <a:spcPts val="2500"/>
              </a:lnSpc>
            </a:pPr>
            <a:endParaRPr lang="en-US" sz="1542" dirty="0">
              <a:solidFill>
                <a:schemeClr val="bg1"/>
              </a:solidFill>
            </a:endParaRPr>
          </a:p>
        </p:txBody>
      </p:sp>
      <p:sp>
        <p:nvSpPr>
          <p:cNvPr id="40" name="Shape 6">
            <a:extLst>
              <a:ext uri="{FF2B5EF4-FFF2-40B4-BE49-F238E27FC236}">
                <a16:creationId xmlns:a16="http://schemas.microsoft.com/office/drawing/2014/main" id="{9B086B55-8320-D533-AA46-77F4C683C5D5}"/>
              </a:ext>
            </a:extLst>
          </p:cNvPr>
          <p:cNvSpPr/>
          <p:nvPr/>
        </p:nvSpPr>
        <p:spPr>
          <a:xfrm>
            <a:off x="4287046" y="4048915"/>
            <a:ext cx="3465612" cy="2458542"/>
          </a:xfrm>
          <a:prstGeom prst="roundRect">
            <a:avLst>
              <a:gd name="adj" fmla="val 4959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41" name="Text 8">
            <a:extLst>
              <a:ext uri="{FF2B5EF4-FFF2-40B4-BE49-F238E27FC236}">
                <a16:creationId xmlns:a16="http://schemas.microsoft.com/office/drawing/2014/main" id="{578EFC33-16BC-70DC-FB43-CB9051AC04EE}"/>
              </a:ext>
            </a:extLst>
          </p:cNvPr>
          <p:cNvSpPr/>
          <p:nvPr/>
        </p:nvSpPr>
        <p:spPr>
          <a:xfrm>
            <a:off x="4588076" y="4229737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IN" sz="2000" dirty="0">
                <a:solidFill>
                  <a:schemeClr val="bg1"/>
                </a:solidFill>
              </a:rPr>
              <a:t>SQL in Action</a:t>
            </a:r>
          </a:p>
          <a:p>
            <a:pPr>
              <a:lnSpc>
                <a:spcPts val="2292"/>
              </a:lnSpc>
            </a:pPr>
            <a:endParaRPr lang="en-US" sz="1833" dirty="0">
              <a:solidFill>
                <a:schemeClr val="bg1"/>
              </a:solidFill>
            </a:endParaRPr>
          </a:p>
        </p:txBody>
      </p:sp>
      <p:sp>
        <p:nvSpPr>
          <p:cNvPr id="42" name="Text 12">
            <a:extLst>
              <a:ext uri="{FF2B5EF4-FFF2-40B4-BE49-F238E27FC236}">
                <a16:creationId xmlns:a16="http://schemas.microsoft.com/office/drawing/2014/main" id="{AB0F88ED-473F-E711-A662-D8EBAFB6508F}"/>
              </a:ext>
            </a:extLst>
          </p:cNvPr>
          <p:cNvSpPr/>
          <p:nvPr/>
        </p:nvSpPr>
        <p:spPr>
          <a:xfrm>
            <a:off x="8224384" y="41552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IN" sz="2400" dirty="0">
                <a:solidFill>
                  <a:schemeClr val="bg1"/>
                </a:solidFill>
              </a:rPr>
              <a:t>Objectives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43" name="Shape 2">
            <a:extLst>
              <a:ext uri="{FF2B5EF4-FFF2-40B4-BE49-F238E27FC236}">
                <a16:creationId xmlns:a16="http://schemas.microsoft.com/office/drawing/2014/main" id="{CAEECF6F-BF0E-507E-8DF7-806FE39DEE8E}"/>
              </a:ext>
            </a:extLst>
          </p:cNvPr>
          <p:cNvSpPr/>
          <p:nvPr/>
        </p:nvSpPr>
        <p:spPr>
          <a:xfrm>
            <a:off x="647405" y="4048915"/>
            <a:ext cx="3465612" cy="2458542"/>
          </a:xfrm>
          <a:prstGeom prst="roundRect">
            <a:avLst>
              <a:gd name="adj" fmla="val 4959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44" name="Shape 3">
            <a:extLst>
              <a:ext uri="{FF2B5EF4-FFF2-40B4-BE49-F238E27FC236}">
                <a16:creationId xmlns:a16="http://schemas.microsoft.com/office/drawing/2014/main" id="{698C58E9-B6FF-2EE1-32E4-6624C68D1DC3}"/>
              </a:ext>
            </a:extLst>
          </p:cNvPr>
          <p:cNvSpPr/>
          <p:nvPr/>
        </p:nvSpPr>
        <p:spPr>
          <a:xfrm>
            <a:off x="622005" y="4048915"/>
            <a:ext cx="101600" cy="2458542"/>
          </a:xfrm>
          <a:prstGeom prst="roundRect">
            <a:avLst>
              <a:gd name="adj" fmla="val 294514"/>
            </a:avLst>
          </a:prstGeom>
          <a:solidFill>
            <a:srgbClr val="F2B42D"/>
          </a:solidFill>
          <a:ln/>
        </p:spPr>
      </p:sp>
      <p:sp>
        <p:nvSpPr>
          <p:cNvPr id="45" name="Text 4">
            <a:extLst>
              <a:ext uri="{FF2B5EF4-FFF2-40B4-BE49-F238E27FC236}">
                <a16:creationId xmlns:a16="http://schemas.microsoft.com/office/drawing/2014/main" id="{36D36D16-AC5E-5178-22A6-378CC1519720}"/>
              </a:ext>
            </a:extLst>
          </p:cNvPr>
          <p:cNvSpPr/>
          <p:nvPr/>
        </p:nvSpPr>
        <p:spPr>
          <a:xfrm>
            <a:off x="1024635" y="4136995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 dirty="0">
                <a:solidFill>
                  <a:schemeClr val="bg1"/>
                </a:solidFill>
              </a:rPr>
              <a:t>Data is the New Oil</a:t>
            </a:r>
          </a:p>
          <a:p>
            <a:pPr>
              <a:lnSpc>
                <a:spcPts val="2292"/>
              </a:lnSpc>
            </a:pPr>
            <a:endParaRPr lang="en-US" sz="1833" dirty="0">
              <a:solidFill>
                <a:schemeClr val="bg1"/>
              </a:solidFill>
            </a:endParaRPr>
          </a:p>
        </p:txBody>
      </p:sp>
      <p:sp>
        <p:nvSpPr>
          <p:cNvPr id="46" name="Text 5">
            <a:extLst>
              <a:ext uri="{FF2B5EF4-FFF2-40B4-BE49-F238E27FC236}">
                <a16:creationId xmlns:a16="http://schemas.microsoft.com/office/drawing/2014/main" id="{F1DFB115-D736-F98C-6101-5F57BD98C499}"/>
              </a:ext>
            </a:extLst>
          </p:cNvPr>
          <p:cNvSpPr/>
          <p:nvPr/>
        </p:nvSpPr>
        <p:spPr>
          <a:xfrm>
            <a:off x="1024635" y="4480219"/>
            <a:ext cx="2939753" cy="159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00" dirty="0">
                <a:solidFill>
                  <a:schemeClr val="bg1"/>
                </a:solidFill>
              </a:rPr>
              <a:t>Businesses generate immense amounts of customer, order, and transaction data. Understanding this data is key to improving services and profits.</a:t>
            </a:r>
          </a:p>
          <a:p>
            <a:pPr>
              <a:lnSpc>
                <a:spcPts val="2500"/>
              </a:lnSpc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7" name="Shape 7">
            <a:extLst>
              <a:ext uri="{FF2B5EF4-FFF2-40B4-BE49-F238E27FC236}">
                <a16:creationId xmlns:a16="http://schemas.microsoft.com/office/drawing/2014/main" id="{65C729C2-AA0D-A1BB-AFB6-57E5289F8C70}"/>
              </a:ext>
            </a:extLst>
          </p:cNvPr>
          <p:cNvSpPr/>
          <p:nvPr/>
        </p:nvSpPr>
        <p:spPr>
          <a:xfrm>
            <a:off x="4287046" y="4048915"/>
            <a:ext cx="101600" cy="2458542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</p:sp>
      <p:sp>
        <p:nvSpPr>
          <p:cNvPr id="48" name="Text 9">
            <a:extLst>
              <a:ext uri="{FF2B5EF4-FFF2-40B4-BE49-F238E27FC236}">
                <a16:creationId xmlns:a16="http://schemas.microsoft.com/office/drawing/2014/main" id="{F73695B5-FD81-6025-8788-5E70E7CE8D7C}"/>
              </a:ext>
            </a:extLst>
          </p:cNvPr>
          <p:cNvSpPr/>
          <p:nvPr/>
        </p:nvSpPr>
        <p:spPr>
          <a:xfrm>
            <a:off x="4613476" y="4686693"/>
            <a:ext cx="2939753" cy="1709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600" dirty="0">
                <a:solidFill>
                  <a:schemeClr val="bg1"/>
                </a:solidFill>
              </a:rPr>
              <a:t>This project demonstrates how SQL can handle relational data, perform advanced queries, and uncover meaningful patterns.</a:t>
            </a:r>
          </a:p>
          <a:p>
            <a:pPr>
              <a:lnSpc>
                <a:spcPts val="2500"/>
              </a:lnSpc>
            </a:pPr>
            <a:endParaRPr lang="en-US" sz="1542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B11528-D7FD-4E05-43FE-406386D49A74}"/>
              </a:ext>
            </a:extLst>
          </p:cNvPr>
          <p:cNvSpPr txBox="1"/>
          <p:nvPr/>
        </p:nvSpPr>
        <p:spPr>
          <a:xfrm>
            <a:off x="872234" y="3488827"/>
            <a:ext cx="32407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>
                <a:solidFill>
                  <a:schemeClr val="bg1"/>
                </a:solidFill>
              </a:rPr>
              <a:t>Why this project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F67B5A-3E0E-EE85-6960-CCE35D28B633}"/>
              </a:ext>
            </a:extLst>
          </p:cNvPr>
          <p:cNvSpPr txBox="1"/>
          <p:nvPr/>
        </p:nvSpPr>
        <p:spPr>
          <a:xfrm>
            <a:off x="598907" y="992767"/>
            <a:ext cx="106906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Due to rapid advancements in technology and digital infrastructure, the usage of online platforms like Amazon, Flipkart, and other e-commerce applications has significantly increased. With more people opting to purchase products online, the volume of raw data related to </a:t>
            </a:r>
            <a:r>
              <a:rPr lang="en-US" b="1" dirty="0">
                <a:solidFill>
                  <a:schemeClr val="bg1"/>
                </a:solidFill>
              </a:rPr>
              <a:t>customers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orders</a:t>
            </a:r>
            <a:r>
              <a:rPr lang="en-US" dirty="0">
                <a:solidFill>
                  <a:schemeClr val="bg1"/>
                </a:solidFill>
              </a:rPr>
              <a:t>, and </a:t>
            </a:r>
            <a:r>
              <a:rPr lang="en-US" b="1" dirty="0">
                <a:solidFill>
                  <a:schemeClr val="bg1"/>
                </a:solidFill>
              </a:rPr>
              <a:t>transactions</a:t>
            </a:r>
            <a:r>
              <a:rPr lang="en-US" dirty="0">
                <a:solidFill>
                  <a:schemeClr val="bg1"/>
                </a:solidFill>
              </a:rPr>
              <a:t> is growing exponentially.</a:t>
            </a:r>
          </a:p>
          <a:p>
            <a:pPr algn="just">
              <a:buNone/>
            </a:pPr>
            <a:endParaRPr lang="en-US" dirty="0">
              <a:solidFill>
                <a:schemeClr val="bg1"/>
              </a:solidFill>
            </a:endParaRPr>
          </a:p>
          <a:p>
            <a:pPr algn="just">
              <a:buNone/>
            </a:pPr>
            <a:r>
              <a:rPr lang="en-US" dirty="0">
                <a:solidFill>
                  <a:schemeClr val="bg1"/>
                </a:solidFill>
              </a:rPr>
              <a:t>To derive meaningful insights from this large volume of data, it's essential to perform structured </a:t>
            </a:r>
            <a:r>
              <a:rPr lang="en-US" b="1" dirty="0">
                <a:solidFill>
                  <a:schemeClr val="bg1"/>
                </a:solidFill>
              </a:rPr>
              <a:t>data analysis</a:t>
            </a:r>
            <a:r>
              <a:rPr lang="en-US" dirty="0">
                <a:solidFill>
                  <a:schemeClr val="bg1"/>
                </a:solidFill>
              </a:rPr>
              <a:t>. Analyzing patterns in transactions, customer behavior, and product demand helps businesses improve user experience, reduce failures, and make informed decisions.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0680405-40A5-BEC5-6435-876C11D3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288" y="6507318"/>
            <a:ext cx="1468775" cy="2814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3" y="3135610"/>
            <a:ext cx="4693742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endParaRPr lang="en-US" sz="366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2AA5C-0EF3-8C1B-A6D8-F615EAA7089E}"/>
              </a:ext>
            </a:extLst>
          </p:cNvPr>
          <p:cNvSpPr txBox="1"/>
          <p:nvPr/>
        </p:nvSpPr>
        <p:spPr>
          <a:xfrm>
            <a:off x="648092" y="541198"/>
            <a:ext cx="6103854" cy="769441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 - DIAGRAMS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3AA76E-B45B-60EF-19C0-4C40977DC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0764" y="1658831"/>
            <a:ext cx="5535566" cy="41269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3788D2-2635-693F-1BB0-9D578BFE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937" y="1658832"/>
            <a:ext cx="5850904" cy="4126917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B1EBCE-5A36-EC92-3F7D-56E91D1272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3638" y="6400800"/>
            <a:ext cx="1587426" cy="3879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DEB02F-C95E-B998-D9A3-13A749019ABB}"/>
              </a:ext>
            </a:extLst>
          </p:cNvPr>
          <p:cNvSpPr txBox="1"/>
          <p:nvPr/>
        </p:nvSpPr>
        <p:spPr>
          <a:xfrm>
            <a:off x="293802" y="589588"/>
            <a:ext cx="4325332" cy="769441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TABLES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1A0E0-CECD-013F-2184-CBF9828B4E79}"/>
              </a:ext>
            </a:extLst>
          </p:cNvPr>
          <p:cNvSpPr txBox="1"/>
          <p:nvPr/>
        </p:nvSpPr>
        <p:spPr>
          <a:xfrm>
            <a:off x="1498861" y="1775047"/>
            <a:ext cx="5219308" cy="769441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IN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C6FCC-E469-91B7-52DC-CA5E15657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70" y="2544488"/>
            <a:ext cx="6825007" cy="40267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98E89D-484D-09E8-7A46-D3C834188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047" y="3636390"/>
            <a:ext cx="2896004" cy="2257740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0010A8D-DBAA-60C5-1A49-6725110C00FF}"/>
              </a:ext>
            </a:extLst>
          </p:cNvPr>
          <p:cNvCxnSpPr>
            <a:endCxn id="6" idx="1"/>
          </p:cNvCxnSpPr>
          <p:nvPr/>
        </p:nvCxnSpPr>
        <p:spPr>
          <a:xfrm>
            <a:off x="7588577" y="4062953"/>
            <a:ext cx="1367470" cy="702307"/>
          </a:xfrm>
          <a:prstGeom prst="bentConnector3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D6BC868-A6E6-4474-A02F-B14897122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3638" y="6400800"/>
            <a:ext cx="1587426" cy="3879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3" y="3135610"/>
            <a:ext cx="4693742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endParaRPr lang="en-US" sz="366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989324-BB52-2C1A-5651-5F8794E03D92}"/>
              </a:ext>
            </a:extLst>
          </p:cNvPr>
          <p:cNvSpPr txBox="1"/>
          <p:nvPr/>
        </p:nvSpPr>
        <p:spPr>
          <a:xfrm>
            <a:off x="976282" y="-126981"/>
            <a:ext cx="4389749" cy="769441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IN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ORDERS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BFDD57-EA35-EDA7-B066-4669E879B8FA}"/>
              </a:ext>
            </a:extLst>
          </p:cNvPr>
          <p:cNvSpPr txBox="1"/>
          <p:nvPr/>
        </p:nvSpPr>
        <p:spPr>
          <a:xfrm>
            <a:off x="864731" y="3380712"/>
            <a:ext cx="4501300" cy="630942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TRANSACTION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7980E-FE3C-78CF-5746-7A2B187AD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03" y="642460"/>
            <a:ext cx="5231269" cy="25675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B67C8F-FB82-481D-F0C1-A5F09FB25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697" y="1180786"/>
            <a:ext cx="2524477" cy="2248214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07981C6-DB58-2955-AEA2-BD9B11A48BA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826572" y="1926237"/>
            <a:ext cx="1964030" cy="647283"/>
          </a:xfrm>
          <a:prstGeom prst="bentConnector3">
            <a:avLst/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89350DD-27C4-549B-2A62-19320962D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03" y="4027806"/>
            <a:ext cx="5231269" cy="27300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203D8F-8585-76DB-72CB-81169FE91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711" y="4535576"/>
            <a:ext cx="2819719" cy="2010056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7D0EA02-F358-200D-642A-0EAC82835E65}"/>
              </a:ext>
            </a:extLst>
          </p:cNvPr>
          <p:cNvCxnSpPr/>
          <p:nvPr/>
        </p:nvCxnSpPr>
        <p:spPr>
          <a:xfrm>
            <a:off x="5826572" y="4751109"/>
            <a:ext cx="1809139" cy="641709"/>
          </a:xfrm>
          <a:prstGeom prst="bentConnector3">
            <a:avLst/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1D693AD-4CB2-76FE-988A-11C36B9DED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3638" y="6400800"/>
            <a:ext cx="1587426" cy="3879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46894" y="3135659"/>
            <a:ext cx="4693742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endParaRPr lang="en-US" sz="36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65518-78D4-A4C9-9214-D69B940EA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779" y="688084"/>
            <a:ext cx="8697539" cy="259944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CE34B2-CC82-56B5-9E6C-FB0B64175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948" y="3570474"/>
            <a:ext cx="2181529" cy="2951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B83855-E8EF-BBBC-8D1D-4CB98A434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925" y="3570474"/>
            <a:ext cx="6094405" cy="2917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990CE2-5B5C-73AF-B46E-4BB0EB121EDB}"/>
              </a:ext>
            </a:extLst>
          </p:cNvPr>
          <p:cNvSpPr txBox="1"/>
          <p:nvPr/>
        </p:nvSpPr>
        <p:spPr>
          <a:xfrm>
            <a:off x="414779" y="69556"/>
            <a:ext cx="5391845" cy="477054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Getting Insights from Tables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6B673-4C25-82C2-DBA6-3C02AFBEA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7318" y="6487504"/>
            <a:ext cx="1553746" cy="3012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3" y="3135610"/>
            <a:ext cx="4693742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endParaRPr lang="en-US" sz="36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642928-E90B-D02B-0271-134835BE4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969" y="3463382"/>
            <a:ext cx="5401429" cy="1000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B3567B-C868-EFDD-AFEA-93CA5773E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746" y="5035510"/>
            <a:ext cx="5231877" cy="1047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ACE686-5372-2E38-4189-A1C48A969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836" y="551009"/>
            <a:ext cx="8265160" cy="234347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ADF2F-4EE4-E630-00AE-7C3C16977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8376" y="6064723"/>
            <a:ext cx="2962688" cy="724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3" y="3135610"/>
            <a:ext cx="4693742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endParaRPr lang="en-US" sz="36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C148F0-6375-0FD6-C084-A8AA3C0C6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74" y="3520369"/>
            <a:ext cx="4229549" cy="2229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42F223-CE09-4CBD-3B48-F697A123B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491" y="3520369"/>
            <a:ext cx="1753385" cy="2229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185394-288D-96E6-37AF-05515C6BE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5043" y="721289"/>
            <a:ext cx="8795208" cy="22291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D0A84-390D-7077-F412-0FD0914CA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8376" y="6064723"/>
            <a:ext cx="2962688" cy="724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3" y="3135610"/>
            <a:ext cx="4693742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endParaRPr lang="en-US" sz="36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79AE1E-3E63-5A60-9DB0-B36E78BC2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664" y="3294806"/>
            <a:ext cx="1809946" cy="2917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00AC16-74E4-5021-8C18-BF88E9094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741" y="565398"/>
            <a:ext cx="8298146" cy="229584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12E4EF-84FE-6D9B-B3D1-7A5951041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979" y="3294806"/>
            <a:ext cx="2762153" cy="2917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D81CC4-226E-11CD-3374-4738795AE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8376" y="6064723"/>
            <a:ext cx="2962688" cy="724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365</TotalTime>
  <Words>251</Words>
  <Application>Microsoft Office PowerPoint</Application>
  <PresentationFormat>Widescreen</PresentationFormat>
  <Paragraphs>41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Unicode MS</vt:lpstr>
      <vt:lpstr>Calibri</vt:lpstr>
      <vt:lpstr>Century Gothic</vt:lpstr>
      <vt:lpstr>PT Sans</vt:lpstr>
      <vt:lpstr>Times New Roman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viishhnu reddy</dc:creator>
  <cp:lastModifiedBy>viishhnu reddy</cp:lastModifiedBy>
  <cp:revision>7</cp:revision>
  <dcterms:created xsi:type="dcterms:W3CDTF">2025-08-02T04:07:50Z</dcterms:created>
  <dcterms:modified xsi:type="dcterms:W3CDTF">2025-08-05T15:07:03Z</dcterms:modified>
</cp:coreProperties>
</file>